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 autoAdjust="0"/>
    <p:restoredTop sz="94660"/>
  </p:normalViewPr>
  <p:slideViewPr>
    <p:cSldViewPr>
      <p:cViewPr>
        <p:scale>
          <a:sx n="100" d="100"/>
          <a:sy n="100" d="100"/>
        </p:scale>
        <p:origin x="906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The HNSB. Ltd. Science College</a:t>
            </a:r>
            <a:br>
              <a:rPr lang="en-US" dirty="0"/>
            </a:br>
            <a:r>
              <a:rPr lang="en-US" dirty="0" err="1"/>
              <a:t>Himatnagar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514600"/>
            <a:ext cx="7406640" cy="333153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M.Sc. </a:t>
            </a:r>
            <a:r>
              <a:rPr lang="en-US" dirty="0" err="1"/>
              <a:t>Sem</a:t>
            </a:r>
            <a:r>
              <a:rPr lang="en-US" dirty="0"/>
              <a:t>: III</a:t>
            </a:r>
          </a:p>
          <a:p>
            <a:pPr algn="ctr"/>
            <a:r>
              <a:rPr lang="en-US" dirty="0"/>
              <a:t>2020-21</a:t>
            </a:r>
          </a:p>
          <a:p>
            <a:pPr algn="ctr"/>
            <a:r>
              <a:rPr lang="en-US" dirty="0"/>
              <a:t>Paper: CHNN 703</a:t>
            </a:r>
          </a:p>
          <a:p>
            <a:pPr algn="ctr"/>
            <a:r>
              <a:rPr lang="en-US" dirty="0"/>
              <a:t>Subject: Medicinal Chemistry</a:t>
            </a:r>
          </a:p>
          <a:p>
            <a:pPr algn="ctr"/>
            <a:r>
              <a:rPr lang="en-US" dirty="0"/>
              <a:t>Topic: Literature of Medicinal Chemistry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Presented By: Dr. Z. M. </a:t>
            </a:r>
            <a:r>
              <a:rPr lang="en-US" dirty="0" err="1"/>
              <a:t>Gadhawala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143000"/>
          </a:xfrm>
        </p:spPr>
        <p:txBody>
          <a:bodyPr/>
          <a:lstStyle/>
          <a:p>
            <a:pPr algn="ctr"/>
            <a:r>
              <a:rPr lang="en-US" dirty="0"/>
              <a:t>Encyclopedia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914400"/>
            <a:ext cx="7498080" cy="1905000"/>
          </a:xfrm>
        </p:spPr>
        <p:txBody>
          <a:bodyPr/>
          <a:lstStyle/>
          <a:p>
            <a:r>
              <a:rPr lang="en-US" sz="2000" dirty="0"/>
              <a:t>A book or set of books giving information on many aspects of one subject &amp; typically arranged alphabetically.</a:t>
            </a:r>
          </a:p>
          <a:p>
            <a:pPr>
              <a:buNone/>
            </a:pPr>
            <a:r>
              <a:rPr lang="en-US" sz="2000" dirty="0"/>
              <a:t>-Encyclopedia cover very </a:t>
            </a:r>
            <a:r>
              <a:rPr lang="en-US" sz="2000" dirty="0" err="1"/>
              <a:t>very</a:t>
            </a:r>
            <a:r>
              <a:rPr lang="en-US" sz="2000" dirty="0"/>
              <a:t> broad subject of area.</a:t>
            </a:r>
          </a:p>
          <a:p>
            <a:pPr>
              <a:buNone/>
            </a:pPr>
            <a:r>
              <a:rPr lang="en-US" sz="2000" dirty="0"/>
              <a:t>-There are also number of volume available.</a:t>
            </a:r>
          </a:p>
          <a:p>
            <a:r>
              <a:rPr lang="en-US" sz="2000" dirty="0"/>
              <a:t>E.g.-Encyclopedia of science &amp; technology.</a:t>
            </a:r>
          </a:p>
        </p:txBody>
      </p:sp>
      <p:pic>
        <p:nvPicPr>
          <p:cNvPr id="5" name="Picture 4" descr="IMG-20200930-WA00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876800"/>
            <a:ext cx="8153400" cy="1981200"/>
          </a:xfrm>
          <a:prstGeom prst="rect">
            <a:avLst/>
          </a:prstGeom>
        </p:spPr>
      </p:pic>
      <p:pic>
        <p:nvPicPr>
          <p:cNvPr id="6" name="Picture 5" descr="IMG-20200930-WA00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895600"/>
            <a:ext cx="8153400" cy="192808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Standard Data 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Doctors are always use this kind of book.</a:t>
            </a:r>
          </a:p>
          <a:p>
            <a:pPr>
              <a:buNone/>
            </a:pPr>
            <a:r>
              <a:rPr lang="en-US" dirty="0"/>
              <a:t>   -E.g.-Pharmaceutical Codex.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5CE8A-86FB-4BB5-9F16-DBA91A6B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Pharmacopeias : </a:t>
            </a:r>
            <a:br>
              <a:rPr lang="en-IN" dirty="0"/>
            </a:br>
            <a:endParaRPr lang="en-IN" dirty="0"/>
          </a:p>
        </p:txBody>
      </p:sp>
      <p:pic>
        <p:nvPicPr>
          <p:cNvPr id="1026" name="Picture 2" descr="Indian Pharmacopoeia 2018">
            <a:extLst>
              <a:ext uri="{FF2B5EF4-FFF2-40B4-BE49-F238E27FC236}">
                <a16:creationId xmlns:a16="http://schemas.microsoft.com/office/drawing/2014/main" id="{03A17618-7219-4BC8-8034-433DA135F4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18764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2E46AD-9C08-4536-A857-DBA26DF3E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464" y="1002633"/>
            <a:ext cx="1876425" cy="24263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B47803-117B-423B-B644-42D2DBDDC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002632"/>
            <a:ext cx="2590800" cy="2438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4F8531-9ACE-4141-B57B-EC2E8658CA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7325" y="3810000"/>
            <a:ext cx="1790700" cy="25431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1A216C-C7CD-4A8C-B567-93A75B508C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1664" y="3809999"/>
            <a:ext cx="1800225" cy="2543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300839-CB50-4734-8BFC-3DB52326C5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5977" y="3826040"/>
            <a:ext cx="2200275" cy="252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80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320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800" dirty="0"/>
              <a:t>We can divided literature of medicinal chemistry in the following category: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498080" cy="4800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Standard Textbook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Reference book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Journal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Review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Abstract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Treatise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Encyclopedia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Standard Data book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Pharmacopeias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Patents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Standard Textbook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dirty="0"/>
              <a:t>A textbook is a manual of instruction in any branch of study.</a:t>
            </a:r>
          </a:p>
          <a:p>
            <a:pPr algn="just"/>
            <a:r>
              <a:rPr lang="en-US" dirty="0"/>
              <a:t>Textbook are produced according to their demands of education institutions.</a:t>
            </a:r>
          </a:p>
          <a:p>
            <a:pPr algn="just"/>
            <a:r>
              <a:rPr lang="en-US" dirty="0"/>
              <a:t>Now a days most textbook are not published in printed format, many are now available as online electronic books.</a:t>
            </a:r>
          </a:p>
          <a:p>
            <a:pPr algn="just"/>
            <a:r>
              <a:rPr lang="en-US" dirty="0"/>
              <a:t>Standard textbook cover general aspects.</a:t>
            </a:r>
          </a:p>
          <a:p>
            <a:pPr algn="just"/>
            <a:r>
              <a:rPr lang="en-US" dirty="0"/>
              <a:t>Advanced level aspects may or may not given.</a:t>
            </a:r>
          </a:p>
          <a:p>
            <a:pPr algn="just"/>
            <a:r>
              <a:rPr lang="en-US" dirty="0"/>
              <a:t>Price of this book is low cost.</a:t>
            </a:r>
          </a:p>
          <a:p>
            <a:pPr algn="just"/>
            <a:r>
              <a:rPr lang="en-US" dirty="0"/>
              <a:t>Issued min’s we can get it very easily.</a:t>
            </a:r>
          </a:p>
          <a:p>
            <a:r>
              <a:rPr lang="en-US" dirty="0"/>
              <a:t>E.g. –Jerry March ( Too much references)</a:t>
            </a:r>
          </a:p>
          <a:p>
            <a:pPr>
              <a:buNone/>
            </a:pPr>
            <a:r>
              <a:rPr lang="en-US" dirty="0"/>
              <a:t>         -Morison Boyd (Does not mention any references)</a:t>
            </a:r>
          </a:p>
          <a:p>
            <a:pPr>
              <a:buNone/>
            </a:pPr>
            <a:r>
              <a:rPr lang="en-US" dirty="0"/>
              <a:t>         -Carey &amp; </a:t>
            </a:r>
            <a:r>
              <a:rPr lang="en-US" dirty="0" err="1"/>
              <a:t>Sundberg</a:t>
            </a:r>
            <a:endParaRPr lang="en-US" dirty="0"/>
          </a:p>
          <a:p>
            <a:pPr>
              <a:buNone/>
            </a:pPr>
            <a:r>
              <a:rPr lang="en-US" dirty="0"/>
              <a:t>         -I. L. FINAR (Gives general references)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IMG-20200930-WA00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685800"/>
            <a:ext cx="8077200" cy="2438400"/>
          </a:xfrm>
        </p:spPr>
      </p:pic>
      <p:pic>
        <p:nvPicPr>
          <p:cNvPr id="9" name="Picture 8" descr="IMG-20200930-WA00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352801"/>
            <a:ext cx="80772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 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/>
              <a:t>A book which have only specific topic known as reference book.</a:t>
            </a:r>
          </a:p>
          <a:p>
            <a:pPr algn="just"/>
            <a:r>
              <a:rPr lang="en-US" sz="2000" dirty="0"/>
              <a:t>Reference book are sources you should reference to for a broad, factual overview on variety verity of topics.</a:t>
            </a:r>
          </a:p>
          <a:p>
            <a:r>
              <a:rPr lang="en-US" sz="2000" dirty="0"/>
              <a:t>It’s cover detailed aspect of a limited area.</a:t>
            </a:r>
          </a:p>
          <a:p>
            <a:r>
              <a:rPr lang="en-US" sz="2000" dirty="0"/>
              <a:t>High Cost.</a:t>
            </a:r>
          </a:p>
          <a:p>
            <a:r>
              <a:rPr lang="en-US" sz="2000" dirty="0"/>
              <a:t>Not issued in library.</a:t>
            </a:r>
          </a:p>
          <a:p>
            <a:r>
              <a:rPr lang="en-US" sz="2000" dirty="0"/>
              <a:t>E.g. –Burger’s Medicinal Chemistry</a:t>
            </a:r>
          </a:p>
        </p:txBody>
      </p:sp>
      <p:pic>
        <p:nvPicPr>
          <p:cNvPr id="4" name="Picture 3" descr="IMG-20200930-WA00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267200"/>
            <a:ext cx="81534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Journals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143000"/>
            <a:ext cx="7498080" cy="1981200"/>
          </a:xfrm>
        </p:spPr>
        <p:txBody>
          <a:bodyPr>
            <a:normAutofit/>
          </a:bodyPr>
          <a:lstStyle/>
          <a:p>
            <a:r>
              <a:rPr lang="en-US" sz="2000" dirty="0"/>
              <a:t>Journal is periodicals.</a:t>
            </a:r>
          </a:p>
          <a:p>
            <a:r>
              <a:rPr lang="en-US" sz="2000" dirty="0"/>
              <a:t>This is original literature.</a:t>
            </a:r>
          </a:p>
          <a:p>
            <a:r>
              <a:rPr lang="en-US" sz="2000" dirty="0"/>
              <a:t>Journal is primary source.</a:t>
            </a:r>
          </a:p>
          <a:p>
            <a:r>
              <a:rPr lang="en-US" sz="2000" dirty="0"/>
              <a:t>Some parts of journals comes in chemical abstracts.</a:t>
            </a:r>
          </a:p>
        </p:txBody>
      </p:sp>
      <p:pic>
        <p:nvPicPr>
          <p:cNvPr id="4" name="Picture 3" descr="IMG-20200930-WA00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971800"/>
            <a:ext cx="8077200" cy="1799350"/>
          </a:xfrm>
          <a:prstGeom prst="rect">
            <a:avLst/>
          </a:prstGeom>
        </p:spPr>
      </p:pic>
      <p:pic>
        <p:nvPicPr>
          <p:cNvPr id="5" name="Picture 4" descr="IMG-20200930-WA00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800600"/>
            <a:ext cx="80772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6764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Work of research person is called reviews.</a:t>
            </a:r>
          </a:p>
          <a:p>
            <a:r>
              <a:rPr lang="en-US" sz="2400" dirty="0"/>
              <a:t>It is also identical to thesis.</a:t>
            </a:r>
          </a:p>
          <a:p>
            <a:r>
              <a:rPr lang="en-US" sz="2400" dirty="0"/>
              <a:t>e.g. –For developing anti AIDs drugs you have to check all journals.</a:t>
            </a:r>
          </a:p>
        </p:txBody>
      </p:sp>
      <p:pic>
        <p:nvPicPr>
          <p:cNvPr id="4" name="Picture 3" descr="IMG-20200930-WA00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048000"/>
            <a:ext cx="8077200" cy="1876822"/>
          </a:xfrm>
          <a:prstGeom prst="rect">
            <a:avLst/>
          </a:prstGeom>
        </p:spPr>
      </p:pic>
      <p:pic>
        <p:nvPicPr>
          <p:cNvPr id="5" name="Picture 4" descr="IMG-20200930-WA00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953000"/>
            <a:ext cx="80772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Abstract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219200"/>
          </a:xfrm>
        </p:spPr>
        <p:txBody>
          <a:bodyPr>
            <a:noAutofit/>
          </a:bodyPr>
          <a:lstStyle/>
          <a:p>
            <a:pPr algn="just"/>
            <a:r>
              <a:rPr lang="en-US" sz="2000" dirty="0"/>
              <a:t>Written summery of an article or book.</a:t>
            </a:r>
          </a:p>
          <a:p>
            <a:pPr algn="just"/>
            <a:r>
              <a:rPr lang="en-US" sz="2000" dirty="0"/>
              <a:t>An abstract is brief summery of a research article, thesis, review, conference or any depth analysis of particular subject.</a:t>
            </a:r>
          </a:p>
        </p:txBody>
      </p:sp>
      <p:pic>
        <p:nvPicPr>
          <p:cNvPr id="4" name="Picture 3" descr="IMG-20200930-WA00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667000"/>
            <a:ext cx="3567763" cy="4191000"/>
          </a:xfrm>
          <a:prstGeom prst="rect">
            <a:avLst/>
          </a:prstGeom>
        </p:spPr>
      </p:pic>
      <p:pic>
        <p:nvPicPr>
          <p:cNvPr id="5" name="Picture 4" descr="IMG-20200930-WA00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667000"/>
            <a:ext cx="3348725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Treatise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/>
              <a:t>Treatise is occurring in a broad area.</a:t>
            </a:r>
          </a:p>
          <a:p>
            <a:pPr algn="just"/>
            <a:r>
              <a:rPr lang="en-US" sz="2400" dirty="0"/>
              <a:t>E.g. –There are 40 volumes of analytical chemistry book.</a:t>
            </a:r>
          </a:p>
          <a:p>
            <a:pPr algn="just">
              <a:buNone/>
            </a:pPr>
            <a:r>
              <a:rPr lang="en-US" sz="2400" dirty="0"/>
              <a:t>   -Thus broad area (40Volumes) is also called Treatise.</a:t>
            </a:r>
          </a:p>
        </p:txBody>
      </p:sp>
      <p:pic>
        <p:nvPicPr>
          <p:cNvPr id="4" name="Picture 3" descr="IMG-20200930-WA00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971800"/>
            <a:ext cx="3822290" cy="38862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81</TotalTime>
  <Words>445</Words>
  <Application>Microsoft Office PowerPoint</Application>
  <PresentationFormat>On-screen Show (4:3)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Gill Sans MT</vt:lpstr>
      <vt:lpstr>Verdana</vt:lpstr>
      <vt:lpstr>Wingdings 2</vt:lpstr>
      <vt:lpstr>Solstice</vt:lpstr>
      <vt:lpstr>The HNSB. Ltd. Science College Himatnagar</vt:lpstr>
      <vt:lpstr>We can divided literature of medicinal chemistry in the following category:</vt:lpstr>
      <vt:lpstr>Standard Textbook</vt:lpstr>
      <vt:lpstr>PowerPoint Presentation</vt:lpstr>
      <vt:lpstr>Reference Book</vt:lpstr>
      <vt:lpstr>Journals</vt:lpstr>
      <vt:lpstr>Reviews</vt:lpstr>
      <vt:lpstr>Abstract</vt:lpstr>
      <vt:lpstr>Treatise</vt:lpstr>
      <vt:lpstr>Encyclopedia</vt:lpstr>
      <vt:lpstr>Standard Data book</vt:lpstr>
      <vt:lpstr>Pharmacopeias : 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HNSB. Ltd. Science College Himatnagar</dc:title>
  <dc:creator>COMPUTER</dc:creator>
  <cp:lastModifiedBy>n</cp:lastModifiedBy>
  <cp:revision>21</cp:revision>
  <dcterms:created xsi:type="dcterms:W3CDTF">2006-08-16T00:00:00Z</dcterms:created>
  <dcterms:modified xsi:type="dcterms:W3CDTF">2021-09-14T09:46:13Z</dcterms:modified>
</cp:coreProperties>
</file>